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62" r:id="rId3"/>
    <p:sldId id="263" r:id="rId4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3B500-38EA-414B-A8C8-2CAE3DF7852C}" type="datetimeFigureOut">
              <a:rPr lang="fr-CA" smtClean="0"/>
              <a:pPr/>
              <a:t>2021-03-23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C2CE9-CD1D-4284-9127-B17EBEF40515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0888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9F279-0D2D-4694-AA08-44B190673465}" type="datetimeFigureOut">
              <a:rPr lang="fr-CA" smtClean="0"/>
              <a:pPr/>
              <a:t>2021-03-23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30CCB-55EA-4D23-8231-07141C49F318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4344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GIFlogoColorLarge.gif"/>
          <p:cNvPicPr>
            <a:picLocks noChangeAspect="1"/>
          </p:cNvPicPr>
          <p:nvPr userDrawn="1"/>
        </p:nvPicPr>
        <p:blipFill>
          <a:blip r:embed="rId2" cstate="print"/>
          <a:srcRect l="32140" t="20905" r="33424" b="16380"/>
          <a:stretch>
            <a:fillRect/>
          </a:stretch>
        </p:blipFill>
        <p:spPr bwMode="auto">
          <a:xfrm>
            <a:off x="9648395" y="4182517"/>
            <a:ext cx="1768892" cy="1459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 userDrawn="1"/>
        </p:nvSpPr>
        <p:spPr>
          <a:xfrm>
            <a:off x="6960096" y="5641975"/>
            <a:ext cx="46085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fr-CA" sz="1400" dirty="0">
                <a:latin typeface="Arial Narrow" pitchFamily="34" charset="0"/>
              </a:rPr>
              <a:t>Regroupement Québécois en Soins de Plaies</a:t>
            </a:r>
          </a:p>
          <a:p>
            <a:pPr algn="r">
              <a:defRPr/>
            </a:pPr>
            <a:r>
              <a:rPr lang="fr-CA" sz="1400" baseline="0" dirty="0">
                <a:latin typeface="Arial Narrow" pitchFamily="34" charset="0"/>
              </a:rPr>
              <a:t>9</a:t>
            </a:r>
            <a:r>
              <a:rPr lang="fr-CA" sz="1400" baseline="30000" dirty="0">
                <a:latin typeface="Arial Narrow" pitchFamily="34" charset="0"/>
              </a:rPr>
              <a:t>e</a:t>
            </a:r>
            <a:r>
              <a:rPr lang="fr-CA" sz="1400" dirty="0">
                <a:latin typeface="Arial Narrow" pitchFamily="34" charset="0"/>
              </a:rPr>
              <a:t> Édition</a:t>
            </a:r>
            <a:r>
              <a:rPr lang="fr-CA" sz="1400" baseline="0" dirty="0">
                <a:latin typeface="Arial Narrow" pitchFamily="34" charset="0"/>
              </a:rPr>
              <a:t> des Journées Scientifiques</a:t>
            </a:r>
            <a:endParaRPr lang="fr-CA" sz="1400" dirty="0">
              <a:latin typeface="Arial Narrow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103445" y="1454920"/>
            <a:ext cx="10363200" cy="2334121"/>
          </a:xfrm>
          <a:prstGeom prst="rect">
            <a:avLst/>
          </a:prstGeom>
        </p:spPr>
        <p:txBody>
          <a:bodyPr bIns="0" anchor="b"/>
          <a:lstStyle>
            <a:lvl1pPr algn="ctr">
              <a:defRPr sz="3600" b="0" cap="none" baseline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TITRE DE LA CONFÉRENCE</a:t>
            </a:r>
            <a:br>
              <a:rPr lang="fr-FR" dirty="0"/>
            </a:br>
            <a:r>
              <a:rPr lang="fr-FR" dirty="0"/>
              <a:t>nom du conférencier</a:t>
            </a:r>
            <a:endParaRPr lang="fr-CA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dt" sz="half" idx="10"/>
          </p:nvPr>
        </p:nvSpPr>
        <p:spPr>
          <a:xfrm>
            <a:off x="609601" y="5903913"/>
            <a:ext cx="4237567" cy="817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r>
              <a:rPr lang="fr-CA" dirty="0"/>
              <a:t>Le 20 mars 2020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7" descr="cub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934" y="1382714"/>
            <a:ext cx="1054100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 userDrawn="1"/>
        </p:nvSpPr>
        <p:spPr>
          <a:xfrm>
            <a:off x="1390652" y="6535739"/>
            <a:ext cx="4322233" cy="27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CA" sz="1200" i="1" dirty="0"/>
              <a:t>9</a:t>
            </a:r>
            <a:r>
              <a:rPr lang="fr-CA" sz="1200" i="1" baseline="30000" dirty="0"/>
              <a:t>e</a:t>
            </a:r>
            <a:r>
              <a:rPr lang="fr-CA" sz="1200" i="1" dirty="0"/>
              <a:t> Édition des Journées Scie</a:t>
            </a:r>
            <a:r>
              <a:rPr lang="fr-CA" sz="1200" i="1" baseline="0" dirty="0"/>
              <a:t>ntifiques – Le 19 mars 2021</a:t>
            </a:r>
            <a:endParaRPr lang="fr-CA" sz="1200" i="1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lIns="0"/>
          <a:lstStyle>
            <a:lvl1pPr algn="ctr">
              <a:defRPr sz="4400"/>
            </a:lvl1pPr>
          </a:lstStyle>
          <a:p>
            <a:r>
              <a:rPr lang="fr-CA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Conflit d’intérêt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CA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fr-FR" dirty="0"/>
              <a:t>Aucun support financier de l’industrie n’a été reçu pour cette présentation.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97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7" descr="cub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934" y="1382714"/>
            <a:ext cx="1054100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 userDrawn="1"/>
        </p:nvSpPr>
        <p:spPr>
          <a:xfrm>
            <a:off x="1344310" y="6453336"/>
            <a:ext cx="4322233" cy="27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CA" sz="1200" i="1" dirty="0"/>
              <a:t>9</a:t>
            </a:r>
            <a:r>
              <a:rPr lang="fr-CA" sz="1200" i="1" baseline="30000" dirty="0"/>
              <a:t>e</a:t>
            </a:r>
            <a:r>
              <a:rPr lang="fr-CA" sz="1200" i="1" dirty="0"/>
              <a:t> Édition des Journées Scie</a:t>
            </a:r>
            <a:r>
              <a:rPr lang="fr-CA" sz="1200" i="1" baseline="0" dirty="0"/>
              <a:t>ntifiques – Le 19 mars 2021</a:t>
            </a:r>
            <a:endParaRPr lang="fr-CA" sz="1200" i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7" descr="cub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934" y="1382714"/>
            <a:ext cx="1054100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 userDrawn="1"/>
        </p:nvSpPr>
        <p:spPr>
          <a:xfrm>
            <a:off x="1390652" y="6453336"/>
            <a:ext cx="4322233" cy="27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CA" sz="1200" i="1" dirty="0"/>
              <a:t>9</a:t>
            </a:r>
            <a:r>
              <a:rPr lang="fr-CA" sz="1200" i="1" baseline="30000" dirty="0"/>
              <a:t>e</a:t>
            </a:r>
            <a:r>
              <a:rPr lang="fr-CA" sz="1200" i="1" dirty="0"/>
              <a:t> Édition des Journées Scie</a:t>
            </a:r>
            <a:r>
              <a:rPr lang="fr-CA" sz="1200" i="1" baseline="0" dirty="0"/>
              <a:t>ntifiques – Le 19 mars 2021</a:t>
            </a:r>
            <a:endParaRPr lang="fr-CA" sz="1200" i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cub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934" y="1382714"/>
            <a:ext cx="1054100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8"/>
          <p:cNvSpPr txBox="1"/>
          <p:nvPr userDrawn="1"/>
        </p:nvSpPr>
        <p:spPr>
          <a:xfrm>
            <a:off x="1390652" y="6453336"/>
            <a:ext cx="4322233" cy="27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CA" sz="1200" i="1" dirty="0"/>
              <a:t>9</a:t>
            </a:r>
            <a:r>
              <a:rPr lang="fr-CA" sz="1200" i="1" baseline="30000" dirty="0"/>
              <a:t>e</a:t>
            </a:r>
            <a:r>
              <a:rPr lang="fr-CA" sz="1200" i="1" dirty="0"/>
              <a:t> Édition des Journées Scie</a:t>
            </a:r>
            <a:r>
              <a:rPr lang="fr-CA" sz="1200" i="1" baseline="0" dirty="0"/>
              <a:t>ntifiques – Le 19 mars 2021</a:t>
            </a:r>
            <a:endParaRPr lang="fr-CA" sz="1200" i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7" descr="cube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934" y="1382714"/>
            <a:ext cx="1054100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 userDrawn="1"/>
        </p:nvSpPr>
        <p:spPr>
          <a:xfrm>
            <a:off x="1390652" y="6453336"/>
            <a:ext cx="4322233" cy="27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CA" sz="1200" i="1" dirty="0"/>
              <a:t>9</a:t>
            </a:r>
            <a:r>
              <a:rPr lang="fr-CA" sz="1200" i="1" baseline="30000" dirty="0"/>
              <a:t>e</a:t>
            </a:r>
            <a:r>
              <a:rPr lang="fr-CA" sz="1200" i="1" dirty="0"/>
              <a:t> Édition des Journées Scie</a:t>
            </a:r>
            <a:r>
              <a:rPr lang="fr-CA" sz="1200" i="1" baseline="0" dirty="0"/>
              <a:t>ntifiques – Le 19 mars 2021</a:t>
            </a:r>
            <a:endParaRPr lang="fr-CA" sz="1200" i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 userDrawn="1"/>
        </p:nvSpPr>
        <p:spPr>
          <a:xfrm>
            <a:off x="1390652" y="6453336"/>
            <a:ext cx="4322233" cy="274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CA" sz="1200" i="1" dirty="0"/>
              <a:t>9</a:t>
            </a:r>
            <a:r>
              <a:rPr lang="fr-CA" sz="1200" i="1" baseline="30000" dirty="0"/>
              <a:t>e</a:t>
            </a:r>
            <a:r>
              <a:rPr lang="fr-CA" sz="1200" i="1" dirty="0"/>
              <a:t> Édition des Journées Scie</a:t>
            </a:r>
            <a:r>
              <a:rPr lang="fr-CA" sz="1200" i="1" baseline="0" dirty="0"/>
              <a:t>ntifiques – Le 19 mars 2021</a:t>
            </a:r>
            <a:endParaRPr lang="fr-CA" sz="1200" i="1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9C750-444F-4846-88EE-7382F20FA8CC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7382" y="4800600"/>
            <a:ext cx="10849205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27382" y="612775"/>
            <a:ext cx="1084920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7382" y="5367338"/>
            <a:ext cx="108492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5480" y="6381328"/>
            <a:ext cx="423826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i="1" dirty="0"/>
              <a:t>9</a:t>
            </a:r>
            <a:r>
              <a:rPr lang="fr-CA" i="1" baseline="30000" dirty="0"/>
              <a:t>e</a:t>
            </a:r>
            <a:r>
              <a:rPr lang="fr-CA" i="1" dirty="0"/>
              <a:t> Édition des Journées Scientifiques – Le 19 mars 2021</a:t>
            </a:r>
            <a:endParaRPr lang="fr-CA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FAFEA-0EFB-4809-A5FF-223E51FD2712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  <p:pic>
        <p:nvPicPr>
          <p:cNvPr id="8" name="Image 6" descr="GIFlogoColorSmall.gif"/>
          <p:cNvPicPr>
            <a:picLocks noChangeAspect="1"/>
          </p:cNvPicPr>
          <p:nvPr userDrawn="1"/>
        </p:nvPicPr>
        <p:blipFill>
          <a:blip r:embed="rId2" cstate="print"/>
          <a:srcRect l="34880" t="18709" r="34880" b="18709"/>
          <a:stretch>
            <a:fillRect/>
          </a:stretch>
        </p:blipFill>
        <p:spPr bwMode="auto">
          <a:xfrm>
            <a:off x="527051" y="6092826"/>
            <a:ext cx="768349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CA" dirty="0"/>
          </a:p>
          <a:p>
            <a:pPr lvl="0"/>
            <a:endParaRPr lang="fr-CA" dirty="0"/>
          </a:p>
          <a:p>
            <a:pPr lvl="0"/>
            <a:r>
              <a:rPr lang="fr-CA" dirty="0"/>
              <a:t>ATELIER THÉMATIQUE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5DFA69-D0A0-4869-B317-DAA098A5D467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70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61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ctr" rtl="0" eaLnBrk="0" fontAlgn="base" hangingPunct="0">
        <a:spcBef>
          <a:spcPct val="20000"/>
        </a:spcBef>
        <a:spcAft>
          <a:spcPct val="0"/>
        </a:spcAft>
        <a:buFont typeface="Arial" charset="0"/>
        <a:buNone/>
        <a:defRPr sz="3200" kern="1200" baseline="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4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/>
          <a:lstStyle/>
          <a:p>
            <a:r>
              <a:rPr lang="fr-CA" sz="3600" b="1" dirty="0"/>
              <a:t>Énoncé de position #1 – Prise des mesures de la plaie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9C750-444F-4846-88EE-7382F20FA8CC}" type="slidenum">
              <a:rPr lang="fr-CA" smtClean="0"/>
              <a:pPr>
                <a:defRPr/>
              </a:pPr>
              <a:t>1</a:t>
            </a:fld>
            <a:endParaRPr lang="fr-CA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A4E1D1F-9A5B-453E-B387-3D99F524693B}"/>
              </a:ext>
            </a:extLst>
          </p:cNvPr>
          <p:cNvSpPr txBox="1">
            <a:spLocks/>
          </p:cNvSpPr>
          <p:nvPr/>
        </p:nvSpPr>
        <p:spPr bwMode="auto">
          <a:xfrm>
            <a:off x="624900" y="1740935"/>
            <a:ext cx="11290852" cy="461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Considérant que </a:t>
            </a:r>
            <a:r>
              <a:rPr lang="fr-CA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les mesures d’une plaie doivent faire l’objet d’une évaluation périodique;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Considérant que</a:t>
            </a: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mesures d’une plaie doivent obligatoirement être prises pour en suivre l’évolution;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Considérant que </a:t>
            </a: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l’évolution de la cicatrisation d’une plaie s’évalue à l’aide de plusieurs paramètres mais principalement à l’aide des mesures de la plaie;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Considérant que </a:t>
            </a: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nombreuses méthodes sont disponibles pour la prise des mesures d’une plaie;</a:t>
            </a:r>
          </a:p>
          <a:p>
            <a:endParaRPr lang="fr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4"/>
          <p:cNvSpPr>
            <a:spLocks noGrp="1"/>
          </p:cNvSpPr>
          <p:nvPr>
            <p:ph type="title"/>
          </p:nvPr>
        </p:nvSpPr>
        <p:spPr>
          <a:xfrm>
            <a:off x="609600" y="501649"/>
            <a:ext cx="10972800" cy="1143000"/>
          </a:xfrm>
        </p:spPr>
        <p:txBody>
          <a:bodyPr/>
          <a:lstStyle/>
          <a:p>
            <a:r>
              <a:rPr lang="fr-CA" sz="3600" b="1" dirty="0"/>
              <a:t>Énoncé de position #1 – Prise des mesures de la plaie</a:t>
            </a:r>
            <a:br>
              <a:rPr lang="fr-CA" sz="3600" b="1" dirty="0"/>
            </a:br>
            <a:r>
              <a:rPr lang="fr-CA" sz="3600" b="1" dirty="0"/>
              <a:t>(suite)</a:t>
            </a:r>
            <a:endParaRPr lang="fr-CA" sz="36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09600" y="1830388"/>
            <a:ext cx="10972800" cy="4525963"/>
          </a:xfrm>
        </p:spPr>
        <p:txBody>
          <a:bodyPr/>
          <a:lstStyle/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Considérant que </a:t>
            </a: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méthode linéaire s’avère la plus accessible pour l’ensemble du personnel soignant;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Considérant que </a:t>
            </a: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intervenants doivent offrir des soins inspirés des plus récentes pratiques exemplaires;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fr-CA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Considérant que </a:t>
            </a: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soins doivent être normalisés et uniformes au Québec;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9C750-444F-4846-88EE-7382F20FA8CC}" type="slidenum">
              <a:rPr lang="fr-CA" smtClean="0"/>
              <a:pPr>
                <a:defRPr/>
              </a:pPr>
              <a:t>2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1823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Recommandation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9C750-444F-4846-88EE-7382F20FA8CC}" type="slidenum">
              <a:rPr lang="fr-CA" smtClean="0"/>
              <a:pPr>
                <a:defRPr/>
              </a:pPr>
              <a:t>3</a:t>
            </a:fld>
            <a:endParaRPr lang="fr-CA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39750E9C-5C9A-4119-9FDB-A3FB8A56E81D}"/>
              </a:ext>
            </a:extLst>
          </p:cNvPr>
          <p:cNvSpPr txBox="1">
            <a:spLocks/>
          </p:cNvSpPr>
          <p:nvPr/>
        </p:nvSpPr>
        <p:spPr bwMode="auto">
          <a:xfrm>
            <a:off x="516835" y="1801205"/>
            <a:ext cx="11158329" cy="425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est donc recommandé par le Regroupement Québécois en Soins de Plaies (RQSP) que la prise des mesures d’une plaie soit réalisée selon les éléments suivants :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endParaRPr lang="fr-C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LONGUEUR : </a:t>
            </a:r>
            <a:r>
              <a:rPr lang="fr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mesure la plus longue (volumineuse) de la plaie</a:t>
            </a:r>
          </a:p>
          <a:p>
            <a:pPr marL="342900" indent="-3429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fr-CA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LARGEUR : </a:t>
            </a:r>
            <a:r>
              <a:rPr lang="fr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mesure parfaitement perpendiculaire à la longueur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fr-CA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PROFONDEUR : </a:t>
            </a:r>
            <a:r>
              <a:rPr lang="fr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mesure la plus profonde dans la plaie selon un angle de 90</a:t>
            </a:r>
            <a:r>
              <a:rPr lang="fr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°</a:t>
            </a:r>
            <a:endParaRPr lang="fr-C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endParaRPr lang="fr-CA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fr-CA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Énoncé de position #1 approuvé par les membres lors de l’Assemblée générale annuelle du RQSP le 19 mars 2021</a:t>
            </a:r>
            <a:endParaRPr lang="fr-CA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580209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225</Words>
  <Application>Microsoft Office PowerPoint</Application>
  <PresentationFormat>Grand écran</PresentationFormat>
  <Paragraphs>22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Arial Narrow</vt:lpstr>
      <vt:lpstr>Calibri</vt:lpstr>
      <vt:lpstr>Wingdings</vt:lpstr>
      <vt:lpstr>Thème Office</vt:lpstr>
      <vt:lpstr>Énoncé de position #1 – Prise des mesures de la plaie</vt:lpstr>
      <vt:lpstr>Énoncé de position #1 – Prise des mesures de la plaie (suite)</vt:lpstr>
      <vt:lpstr>Recommandation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Lyne.Bronsard</dc:creator>
  <cp:lastModifiedBy>Emily Huard</cp:lastModifiedBy>
  <cp:revision>39</cp:revision>
  <dcterms:created xsi:type="dcterms:W3CDTF">2013-01-31T17:31:01Z</dcterms:created>
  <dcterms:modified xsi:type="dcterms:W3CDTF">2021-03-23T14:48:27Z</dcterms:modified>
</cp:coreProperties>
</file>